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1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1" pos="7673" userDrawn="1">
          <p15:clr>
            <a:srgbClr val="A4A3A4"/>
          </p15:clr>
        </p15:guide>
        <p15:guide id="2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B1B"/>
    <a:srgbClr val="ABD1FF"/>
    <a:srgbClr val="E74747"/>
    <a:srgbClr val="0057C4"/>
    <a:srgbClr val="2256A3"/>
    <a:srgbClr val="9FB6D6"/>
    <a:srgbClr val="B195B1"/>
    <a:srgbClr val="834C77"/>
    <a:srgbClr val="F9D0D0"/>
    <a:srgbClr val="E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9DCD2-0825-47FA-8B71-8331E1F9AA9D}" v="4" dt="2021-03-11T16:11:34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4" autoAdjust="0"/>
    <p:restoredTop sz="97567" autoAdjust="0"/>
  </p:normalViewPr>
  <p:slideViewPr>
    <p:cSldViewPr snapToGrid="0" showGuides="1">
      <p:cViewPr varScale="1">
        <p:scale>
          <a:sx n="137" d="100"/>
          <a:sy n="137" d="100"/>
        </p:scale>
        <p:origin x="81" y="771"/>
      </p:cViewPr>
      <p:guideLst>
        <p:guide pos="767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CC73D45-9E78-43F0-B3CE-F8FC151FCA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6B4356-4EC6-4902-9BB8-78B9C580B3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93B0C-D6D6-423E-A681-A8C92639715E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D46075-4932-4F73-ACE2-1FEA7BA865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C9BEC1-95E4-4FB8-A89F-C5976E092A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C7CB2-87DD-4FF3-B79F-1E43B74CF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43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EC60A-4839-49AE-ADDC-E01ADCE0A044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9DD16-463F-4882-9FC4-CA1E3B41EB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76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3468274-D868-4183-A0E5-C81841496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1489" y="493343"/>
            <a:ext cx="13543755" cy="5657127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1262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latin typeface="Work Sans" pitchFamily="2" charset="0"/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14D8B5-9813-4B19-8664-2CF058A61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3580818"/>
            <a:ext cx="8424862" cy="1346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der Präsentation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15EFF9-F0F8-48CA-9B07-2A71CD01E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5454" y="404813"/>
            <a:ext cx="2597121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E12F787-626E-45D8-BF18-F609059CC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31467" y="-448508"/>
            <a:ext cx="13734852" cy="8197096"/>
          </a:xfrm>
          <a:prstGeom prst="rect">
            <a:avLst/>
          </a:prstGeom>
        </p:spPr>
      </p:pic>
      <p:sp>
        <p:nvSpPr>
          <p:cNvPr id="15" name="Titel 13">
            <a:extLst>
              <a:ext uri="{FF2B5EF4-FFF2-40B4-BE49-F238E27FC236}">
                <a16:creationId xmlns:a16="http://schemas.microsoft.com/office/drawing/2014/main" id="{FEEF2907-CB4F-458E-A88C-90F600AD4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Work Sans" pitchFamily="2" charset="0"/>
              </a:defRPr>
            </a:lvl1pPr>
          </a:lstStyle>
          <a:p>
            <a:r>
              <a:rPr lang="de-DE"/>
              <a:t>Zwischentitel der Präsentation</a:t>
            </a:r>
          </a:p>
        </p:txBody>
      </p:sp>
      <p:sp>
        <p:nvSpPr>
          <p:cNvPr id="16" name="Textplatzhalter 23">
            <a:extLst>
              <a:ext uri="{FF2B5EF4-FFF2-40B4-BE49-F238E27FC236}">
                <a16:creationId xmlns:a16="http://schemas.microsoft.com/office/drawing/2014/main" id="{F0092940-E720-4D01-8C1C-7B5B480907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51" y="3429000"/>
            <a:ext cx="8424863" cy="967196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| Datum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76E76E-9FBC-44AE-8170-4E72AC9A1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5950" y="154855"/>
            <a:ext cx="1097375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8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hn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D6AE69FF-6E26-415F-866D-C876EAC7D6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916113"/>
            <a:ext cx="10296525" cy="453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65FC1185-229A-45C5-B09D-64868F57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674343-5B36-4DEB-84B2-FE2178B1F9E4}"/>
              </a:ext>
            </a:extLst>
          </p:cNvPr>
          <p:cNvSpPr txBox="1"/>
          <p:nvPr userDrawn="1"/>
        </p:nvSpPr>
        <p:spPr>
          <a:xfrm>
            <a:off x="479425" y="6540651"/>
            <a:ext cx="65382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/>
              <a:t>Baukasten Strategieentwicklung | Version 1.0 | 2021 | CC BY-ND 4.0 Lizenz</a:t>
            </a:r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455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0D3FFE0B-0FCA-43D2-89F8-400E0856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10368"/>
            <a:ext cx="10296525" cy="75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C5E910D-751A-41E1-832C-C9DE97BAA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916112"/>
            <a:ext cx="10296525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 [nicht verwenden]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437418-486D-432B-A830-16A377976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576" y="6453187"/>
            <a:ext cx="179387" cy="404813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ctr"/>
            <a:fld id="{BA82C4F6-C975-4EDE-8AB4-E41DBFBF3AF3}" type="slidenum">
              <a:rPr lang="de-DE" smtClean="0"/>
              <a:pPr algn="ct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26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1" r:id="rId2"/>
    <p:sldLayoutId id="214748370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91" userDrawn="1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250">
          <p15:clr>
            <a:srgbClr val="F26B43"/>
          </p15:clr>
        </p15:guide>
        <p15:guide id="4" pos="4430">
          <p15:clr>
            <a:srgbClr val="F26B43"/>
          </p15:clr>
        </p15:guide>
        <p15:guide id="5" pos="5019">
          <p15:clr>
            <a:srgbClr val="F26B43"/>
          </p15:clr>
        </p15:guide>
        <p15:guide id="6" pos="2661">
          <p15:clr>
            <a:srgbClr val="F26B43"/>
          </p15:clr>
        </p15:guide>
        <p15:guide id="7" pos="2071">
          <p15:clr>
            <a:srgbClr val="F26B43"/>
          </p15:clr>
        </p15:guide>
        <p15:guide id="8" pos="5609">
          <p15:clr>
            <a:srgbClr val="F26B43"/>
          </p15:clr>
        </p15:guide>
        <p15:guide id="9" pos="6199">
          <p15:clr>
            <a:srgbClr val="F26B43"/>
          </p15:clr>
        </p15:guide>
        <p15:guide id="10" pos="1481">
          <p15:clr>
            <a:srgbClr val="F26B43"/>
          </p15:clr>
        </p15:guide>
        <p15:guide id="11" pos="892">
          <p15:clr>
            <a:srgbClr val="F26B43"/>
          </p15:clr>
        </p15:guide>
        <p15:guide id="12" pos="6788">
          <p15:clr>
            <a:srgbClr val="F26B43"/>
          </p15:clr>
        </p15:guide>
        <p15:guide id="13" pos="7378">
          <p15:clr>
            <a:srgbClr val="F26B43"/>
          </p15:clr>
        </p15:guide>
        <p15:guide id="14" pos="302">
          <p15:clr>
            <a:srgbClr val="F26B43"/>
          </p15:clr>
        </p15:guide>
        <p15:guide id="15" orient="horz" pos="1684">
          <p15:clr>
            <a:srgbClr val="F26B43"/>
          </p15:clr>
        </p15:guide>
        <p15:guide id="16" orient="horz" pos="1207">
          <p15:clr>
            <a:srgbClr val="F26B43"/>
          </p15:clr>
        </p15:guide>
        <p15:guide id="17" orient="horz" pos="731">
          <p15:clr>
            <a:srgbClr val="F26B43"/>
          </p15:clr>
        </p15:guide>
        <p15:guide id="18" orient="horz" pos="255">
          <p15:clr>
            <a:srgbClr val="F26B43"/>
          </p15:clr>
        </p15:guide>
        <p15:guide id="19" orient="horz" pos="2636">
          <p15:clr>
            <a:srgbClr val="F26B43"/>
          </p15:clr>
        </p15:guide>
        <p15:guide id="20" orient="horz" pos="3113">
          <p15:clr>
            <a:srgbClr val="F26B43"/>
          </p15:clr>
        </p15:guide>
        <p15:guide id="21" orient="horz" pos="3589">
          <p15:clr>
            <a:srgbClr val="F26B43"/>
          </p15:clr>
        </p15:guide>
        <p15:guide id="22" orient="horz" pos="4065">
          <p15:clr>
            <a:srgbClr val="F26B43"/>
          </p15:clr>
        </p15:guide>
        <p15:guide id="2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1D809B2-312C-4A99-8810-9FD56500B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31919"/>
              </p:ext>
            </p:extLst>
          </p:nvPr>
        </p:nvGraphicFramePr>
        <p:xfrm>
          <a:off x="2067515" y="1916113"/>
          <a:ext cx="7116945" cy="3903779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559096">
                  <a:extLst>
                    <a:ext uri="{9D8B030D-6E8A-4147-A177-3AD203B41FA5}">
                      <a16:colId xmlns:a16="http://schemas.microsoft.com/office/drawing/2014/main" val="1915775655"/>
                    </a:ext>
                  </a:extLst>
                </a:gridCol>
                <a:gridCol w="3557849">
                  <a:extLst>
                    <a:ext uri="{9D8B030D-6E8A-4147-A177-3AD203B41FA5}">
                      <a16:colId xmlns:a16="http://schemas.microsoft.com/office/drawing/2014/main" val="32800960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Welche strategischen Dokumente gibt es in Ihrer Kommune? Gibt es Dokumente, die sich mit Digitalisierung auseinandersetzen?</a:t>
                      </a:r>
                      <a:endParaRPr lang="de-DE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195" marT="72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Welche Digitalisierungsprojekte gibt es in Ihrer Kommune? Wie ist der Stand der Umsetzung? </a:t>
                      </a:r>
                      <a:endParaRPr lang="de-DE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195" marT="72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997762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de-DE" sz="1000" b="0" i="1" dirty="0">
                          <a:solidFill>
                            <a:sysClr val="windowText" lastClr="000000"/>
                          </a:solidFill>
                          <a:effectLst/>
                        </a:rPr>
                        <a:t>(Hier können Sie Ihre Dokumente sammeln)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de-DE" sz="11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de-DE" sz="1600" b="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...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de-DE" sz="1600" b="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...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de-DE" sz="1600" b="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...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de-DE" sz="1100" i="1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195" marT="53975" marB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de-DE" sz="1050" i="1" dirty="0">
                          <a:solidFill>
                            <a:sysClr val="windowText" lastClr="000000"/>
                          </a:solidFill>
                          <a:effectLst/>
                        </a:rPr>
                        <a:t>(Hier können Sie Ihre Dokumente sammeln)</a:t>
                      </a:r>
                    </a:p>
                    <a:p>
                      <a:pPr marL="0" lvl="0"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e-DE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…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...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100" i="1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195" marT="53975" marB="71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190467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CEA11176-E60D-4738-B3D9-F5BC9D68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Template: </a:t>
            </a:r>
            <a:r>
              <a:rPr lang="de-DE" sz="3200" dirty="0"/>
              <a:t>Dokumentenanalyse</a:t>
            </a:r>
            <a:endParaRPr lang="de-DE" dirty="0"/>
          </a:p>
        </p:txBody>
      </p:sp>
      <p:sp>
        <p:nvSpPr>
          <p:cNvPr id="6" name="Abgerundete rechteckige Legende 8">
            <a:extLst>
              <a:ext uri="{FF2B5EF4-FFF2-40B4-BE49-F238E27FC236}">
                <a16:creationId xmlns:a16="http://schemas.microsoft.com/office/drawing/2014/main" id="{A210200D-77CA-4152-96EE-3C37A85C4986}"/>
              </a:ext>
            </a:extLst>
          </p:cNvPr>
          <p:cNvSpPr/>
          <p:nvPr/>
        </p:nvSpPr>
        <p:spPr>
          <a:xfrm>
            <a:off x="9364980" y="2673350"/>
            <a:ext cx="2246447" cy="3024187"/>
          </a:xfrm>
          <a:prstGeom prst="wedgeRoundRectCallout">
            <a:avLst>
              <a:gd name="adj1" fmla="val -68808"/>
              <a:gd name="adj2" fmla="val -36104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900" i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Alle Projekte mit Digitalisierungsbezug – ob geplant, in der Umsetzung oder abgeschlossen.</a:t>
            </a:r>
          </a:p>
          <a:p>
            <a:pPr marL="171450" lvl="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900" i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 Fokus sind digitale Projekte im Kontext der kommunalen Daseinsvorsorge insgesamt, nicht der Verwaltung selbst (E-</a:t>
            </a:r>
            <a:r>
              <a:rPr lang="de-DE" sz="900" i="1" dirty="0" err="1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Government</a:t>
            </a:r>
            <a:r>
              <a:rPr lang="de-DE" sz="900" i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 marL="171450" lvl="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900" i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Relevant sind auch Projekte von städtischen Beteiligungen sowie im interkommunalen Kontext. Es kann daher hilfreich sein, externe Akteure bei der Bestandsaufnahme einzubinden. Hierfür können Sie beispielsweise eine Befragung nutzen.</a:t>
            </a:r>
          </a:p>
        </p:txBody>
      </p:sp>
      <p:sp>
        <p:nvSpPr>
          <p:cNvPr id="7" name="Abgerundete rechteckige Legende 10">
            <a:extLst>
              <a:ext uri="{FF2B5EF4-FFF2-40B4-BE49-F238E27FC236}">
                <a16:creationId xmlns:a16="http://schemas.microsoft.com/office/drawing/2014/main" id="{8F98CD21-72D2-423F-9566-4B34A00F02F9}"/>
              </a:ext>
            </a:extLst>
          </p:cNvPr>
          <p:cNvSpPr/>
          <p:nvPr/>
        </p:nvSpPr>
        <p:spPr>
          <a:xfrm>
            <a:off x="315392" y="3104075"/>
            <a:ext cx="1580994" cy="1865204"/>
          </a:xfrm>
          <a:prstGeom prst="wedgeRoundRectCallout">
            <a:avLst>
              <a:gd name="adj1" fmla="val 91259"/>
              <a:gd name="adj2" fmla="val 1383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bg2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171450" lvl="0" indent="-1714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Konzepte zu Digitalstrategien, Ratsbeschlüsse, </a:t>
            </a:r>
            <a:r>
              <a:rPr lang="de-DE" sz="900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Stadtent-wicklungskonzepte</a:t>
            </a:r>
            <a:r>
              <a:rPr lang="de-DE" sz="9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oder Ähnliches</a:t>
            </a:r>
            <a:endParaRPr lang="de-DE" sz="1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Weitere Unterlagen im Themenfeld Digitalisierung</a:t>
            </a:r>
            <a:endParaRPr lang="de-DE" sz="1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4924894-D820-4337-AB92-3B4BEA52B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99" y="201236"/>
            <a:ext cx="1116013" cy="62624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96B600A-E490-4B55-BE76-2FA523D93EFD}"/>
              </a:ext>
            </a:extLst>
          </p:cNvPr>
          <p:cNvSpPr txBox="1"/>
          <p:nvPr/>
        </p:nvSpPr>
        <p:spPr>
          <a:xfrm>
            <a:off x="9403205" y="6534027"/>
            <a:ext cx="24887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dirty="0"/>
              <a:t>Gefördert durch das Ministerium für Wirtschaft, </a:t>
            </a:r>
            <a:br>
              <a:rPr lang="de-DE" sz="800" dirty="0"/>
            </a:br>
            <a:r>
              <a:rPr lang="de-DE" sz="800" dirty="0"/>
              <a:t>Arbeit und Energie des Landes Brandenburg.</a:t>
            </a:r>
          </a:p>
        </p:txBody>
      </p:sp>
    </p:spTree>
    <p:extLst>
      <p:ext uri="{BB962C8B-B14F-4D97-AF65-F5344CB8AC3E}">
        <p14:creationId xmlns:p14="http://schemas.microsoft.com/office/powerpoint/2010/main" val="2480408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#DABB Farbpool">
      <a:dk1>
        <a:srgbClr val="000000"/>
      </a:dk1>
      <a:lt1>
        <a:srgbClr val="FFFFFF"/>
      </a:lt1>
      <a:dk2>
        <a:srgbClr val="DA1B1B"/>
      </a:dk2>
      <a:lt2>
        <a:srgbClr val="FFFFFF"/>
      </a:lt2>
      <a:accent1>
        <a:srgbClr val="DA1B1B"/>
      </a:accent1>
      <a:accent2>
        <a:srgbClr val="0057C4"/>
      </a:accent2>
      <a:accent3>
        <a:srgbClr val="834C77"/>
      </a:accent3>
      <a:accent4>
        <a:srgbClr val="E74747"/>
      </a:accent4>
      <a:accent5>
        <a:srgbClr val="EF8585"/>
      </a:accent5>
      <a:accent6>
        <a:srgbClr val="F9D0D0"/>
      </a:accent6>
      <a:hlink>
        <a:srgbClr val="ABD1FF"/>
      </a:hlink>
      <a:folHlink>
        <a:srgbClr val="B195B1"/>
      </a:folHlink>
    </a:clrScheme>
    <a:fontScheme name="Benutzerdefiniert 1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Leer" id="{100184EF-F4A5-44D6-9683-EEFA33BB52C1}" vid="{5631D1CB-55CC-4E45-BB94-0DB09091B37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1F3277B8A1CB428AF6FE5D6F75D831" ma:contentTypeVersion="11" ma:contentTypeDescription="Ein neues Dokument erstellen." ma:contentTypeScope="" ma:versionID="35526043cec04dfd160b4b3c23e66252">
  <xsd:schema xmlns:xsd="http://www.w3.org/2001/XMLSchema" xmlns:xs="http://www.w3.org/2001/XMLSchema" xmlns:p="http://schemas.microsoft.com/office/2006/metadata/properties" xmlns:ns2="1f5cbb1d-16db-44f3-be96-60000ad60d2a" xmlns:ns3="0ede21bc-e766-4271-930a-27453c113f20" targetNamespace="http://schemas.microsoft.com/office/2006/metadata/properties" ma:root="true" ma:fieldsID="a8f4b51050bd59389f80cfd5edce7a2b" ns2:_="" ns3:_="">
    <xsd:import namespace="1f5cbb1d-16db-44f3-be96-60000ad60d2a"/>
    <xsd:import namespace="0ede21bc-e766-4271-930a-27453c113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cbb1d-16db-44f3-be96-60000ad60d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e21bc-e766-4271-930a-27453c113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E97C53-474C-4135-97A4-4031D9EF8962}">
  <ds:schemaRefs>
    <ds:schemaRef ds:uri="1f5cbb1d-16db-44f3-be96-60000ad60d2a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0ede21bc-e766-4271-930a-27453c113f2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600F274-16C3-4A46-8525-D142F30A29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FC74D6-02B9-4B8C-AD9F-8EBF4E5F87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cbb1d-16db-44f3-be96-60000ad60d2a"/>
    <ds:schemaRef ds:uri="0ede21bc-e766-4271-930a-27453c113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PräsentationVorlage</Template>
  <TotalTime>0</TotalTime>
  <Words>156</Words>
  <Application>Microsoft Office PowerPoint</Application>
  <PresentationFormat>Breitbild</PresentationFormat>
  <Paragraphs>21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Symbol</vt:lpstr>
      <vt:lpstr>Work Sans</vt:lpstr>
      <vt:lpstr>Office</vt:lpstr>
      <vt:lpstr>Template: Dokumentenanalyse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DigitalAgentur  Brandenburg –</dc:title>
  <dc:creator>Chantal Bramer</dc:creator>
  <cp:lastModifiedBy>Chantal Bramer</cp:lastModifiedBy>
  <cp:revision>32</cp:revision>
  <dcterms:created xsi:type="dcterms:W3CDTF">2021-03-01T09:55:43Z</dcterms:created>
  <dcterms:modified xsi:type="dcterms:W3CDTF">2021-03-11T16:15:10Z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7e9e1c-b5fc-4b2d-811b-c112eb90d932_Enabled">
    <vt:lpwstr>true</vt:lpwstr>
  </property>
  <property fmtid="{D5CDD505-2E9C-101B-9397-08002B2CF9AE}" pid="3" name="MSIP_Label_fb7e9e1c-b5fc-4b2d-811b-c112eb90d932_SetDate">
    <vt:lpwstr>2020-09-25T11:29:29Z</vt:lpwstr>
  </property>
  <property fmtid="{D5CDD505-2E9C-101B-9397-08002B2CF9AE}" pid="4" name="MSIP_Label_fb7e9e1c-b5fc-4b2d-811b-c112eb90d932_Method">
    <vt:lpwstr>Standard</vt:lpwstr>
  </property>
  <property fmtid="{D5CDD505-2E9C-101B-9397-08002B2CF9AE}" pid="5" name="MSIP_Label_fb7e9e1c-b5fc-4b2d-811b-c112eb90d932_Name">
    <vt:lpwstr>S1-Offen</vt:lpwstr>
  </property>
  <property fmtid="{D5CDD505-2E9C-101B-9397-08002B2CF9AE}" pid="6" name="MSIP_Label_fb7e9e1c-b5fc-4b2d-811b-c112eb90d932_SiteId">
    <vt:lpwstr>e95c1dc3-92a9-43b0-a66c-e2624a1d118b</vt:lpwstr>
  </property>
  <property fmtid="{D5CDD505-2E9C-101B-9397-08002B2CF9AE}" pid="7" name="MSIP_Label_fb7e9e1c-b5fc-4b2d-811b-c112eb90d932_ActionId">
    <vt:lpwstr>9ff54bbc-9020-4489-8d53-0000f5f0100b</vt:lpwstr>
  </property>
  <property fmtid="{D5CDD505-2E9C-101B-9397-08002B2CF9AE}" pid="8" name="MSIP_Label_fb7e9e1c-b5fc-4b2d-811b-c112eb90d932_ContentBits">
    <vt:lpwstr>0</vt:lpwstr>
  </property>
  <property fmtid="{D5CDD505-2E9C-101B-9397-08002B2CF9AE}" pid="9" name="ContentTypeId">
    <vt:lpwstr>0x010100F71F3277B8A1CB428AF6FE5D6F75D831</vt:lpwstr>
  </property>
</Properties>
</file>